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4" r:id="rId2"/>
    <p:sldId id="257" r:id="rId3"/>
    <p:sldId id="265" r:id="rId4"/>
    <p:sldId id="258" r:id="rId5"/>
    <p:sldId id="260" r:id="rId6"/>
    <p:sldId id="261" r:id="rId7"/>
    <p:sldId id="259" r:id="rId8"/>
    <p:sldId id="262" r:id="rId9"/>
    <p:sldId id="263" r:id="rId10"/>
  </p:sldIdLst>
  <p:sldSz cx="9906000" cy="6858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FC7FF"/>
    <a:srgbClr val="FFC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189" autoAdjust="0"/>
    <p:restoredTop sz="94660"/>
  </p:normalViewPr>
  <p:slideViewPr>
    <p:cSldViewPr snapToGrid="0">
      <p:cViewPr varScale="1">
        <p:scale>
          <a:sx n="67" d="100"/>
          <a:sy n="67" d="100"/>
        </p:scale>
        <p:origin x="77" y="226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F0892-A4F1-496E-A797-C2E7FFDED04B}" type="datetimeFigureOut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3013"/>
            <a:ext cx="48450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7AC959-C06B-465D-A48B-54359E9B356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41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0034A-735C-4661-80C2-180CF2C45007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9077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3B92B-B9DE-4217-B3E9-4E8433D0B149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962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59B17-B9EF-418C-A0B9-4C9ECC72B1AA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0364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459E0-7733-489F-9008-27E081462BEA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1108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0DC3-C4D8-4060-B611-2C14F7873354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233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5E26F-2DB8-458B-AB3C-EF5B3E90BB70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9696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20D1D-6748-477E-9682-BFAF122F067B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20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868" y="94194"/>
            <a:ext cx="9584266" cy="73554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8A72F-3626-4042-A569-CAF279D5FC7D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237137" y="6581249"/>
            <a:ext cx="651934" cy="26405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E188034-D384-4004-B15C-1F89658B0022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081004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FAB77-3D1B-405B-BFA3-584FF1D359D2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10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45F3-F395-4F3C-BA0E-792AC7C0FB9B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118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67029-2828-40AB-917E-14B36CBE6784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450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884242-0E39-4F70-8FDA-41F686AD5EE3}" type="datetime1">
              <a:rPr kumimoji="1" lang="ja-JP" altLang="en-US" smtClean="0"/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188034-D384-4004-B15C-1F89658B00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4738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mtClean="0"/>
              <a:t>マイテーマ書き出しワークシート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2973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/>
          <p:cNvSpPr/>
          <p:nvPr/>
        </p:nvSpPr>
        <p:spPr>
          <a:xfrm>
            <a:off x="3583264" y="736600"/>
            <a:ext cx="6048248" cy="6048248"/>
          </a:xfrm>
          <a:prstGeom prst="ellipse">
            <a:avLst/>
          </a:prstGeom>
          <a:solidFill>
            <a:srgbClr val="8FC7FF">
              <a:alpha val="49804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/>
          <p:cNvSpPr/>
          <p:nvPr/>
        </p:nvSpPr>
        <p:spPr>
          <a:xfrm>
            <a:off x="274490" y="736600"/>
            <a:ext cx="6048248" cy="6048248"/>
          </a:xfrm>
          <a:prstGeom prst="ellipse">
            <a:avLst/>
          </a:prstGeom>
          <a:solidFill>
            <a:srgbClr val="FFC1F5">
              <a:alpha val="49804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35156" y="902906"/>
            <a:ext cx="2953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自分の興味・関心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6850" y="902906"/>
            <a:ext cx="2814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smtClean="0">
                <a:latin typeface="+mj-ea"/>
                <a:ea typeface="+mj-ea"/>
              </a:rPr>
              <a:t>社会の</a:t>
            </a:r>
            <a:r>
              <a:rPr kumimoji="1" lang="ja-JP" altLang="en-US" sz="2000" smtClean="0">
                <a:latin typeface="+mj-ea"/>
                <a:ea typeface="+mj-ea"/>
              </a:rPr>
              <a:t>必要性・課題</a:t>
            </a:r>
            <a:endParaRPr kumimoji="1" lang="en-US" altLang="ja-JP" sz="2000" smtClean="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1588" y="6111506"/>
            <a:ext cx="2947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smtClean="0">
                <a:latin typeface="+mn-ea"/>
              </a:rPr>
              <a:t>自分が好きなこと、</a:t>
            </a:r>
            <a:endParaRPr kumimoji="1" lang="en-US" altLang="ja-JP" sz="1400" smtClean="0">
              <a:latin typeface="+mn-ea"/>
            </a:endParaRPr>
          </a:p>
          <a:p>
            <a:pPr algn="ctr"/>
            <a:r>
              <a:rPr kumimoji="1" lang="ja-JP" altLang="en-US" sz="1400" smtClean="0">
                <a:latin typeface="+mn-ea"/>
              </a:rPr>
              <a:t>興味を持っていること</a:t>
            </a:r>
            <a:r>
              <a:rPr lang="ja-JP" altLang="en-US" sz="1400">
                <a:latin typeface="+mn-ea"/>
              </a:rPr>
              <a:t>。</a:t>
            </a:r>
            <a:endParaRPr kumimoji="1" lang="en-US" altLang="ja-JP" sz="140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23427" y="6111506"/>
            <a:ext cx="2947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smtClean="0">
                <a:latin typeface="+mn-ea"/>
              </a:rPr>
              <a:t>社会や地域の課題。</a:t>
            </a:r>
            <a:endParaRPr kumimoji="1" lang="en-US" altLang="ja-JP" sz="1400" smtClean="0">
              <a:latin typeface="+mn-ea"/>
            </a:endParaRPr>
          </a:p>
          <a:p>
            <a:pPr algn="ctr"/>
            <a:r>
              <a:rPr lang="ja-JP" altLang="en-US" sz="1400">
                <a:latin typeface="+mn-ea"/>
              </a:rPr>
              <a:t>他</a:t>
            </a:r>
            <a:r>
              <a:rPr lang="ja-JP" altLang="en-US" sz="1400" smtClean="0">
                <a:latin typeface="+mn-ea"/>
              </a:rPr>
              <a:t>の誰かが必要としていること。</a:t>
            </a:r>
            <a:endParaRPr kumimoji="1" lang="en-US" altLang="ja-JP" sz="1400" smtClean="0">
              <a:latin typeface="+mn-ea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① マイテーマ探し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94124" y="1344124"/>
            <a:ext cx="1226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smtClean="0">
                <a:latin typeface="+mj-ea"/>
                <a:ea typeface="+mj-ea"/>
              </a:rPr>
              <a:t>マイ</a:t>
            </a:r>
            <a:endParaRPr lang="en-US" altLang="ja-JP" sz="2000" smtClean="0">
              <a:latin typeface="+mj-ea"/>
              <a:ea typeface="+mj-ea"/>
            </a:endParaRPr>
          </a:p>
          <a:p>
            <a:pPr algn="ctr"/>
            <a:r>
              <a:rPr lang="ja-JP" altLang="en-US" sz="2000" smtClean="0">
                <a:latin typeface="+mj-ea"/>
                <a:ea typeface="+mj-ea"/>
              </a:rPr>
              <a:t>テーマ</a:t>
            </a:r>
            <a:endParaRPr kumimoji="1" lang="en-US" altLang="ja-JP" sz="2000" smtClean="0">
              <a:latin typeface="+mj-ea"/>
              <a:ea typeface="+mj-ea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235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/>
          <p:cNvSpPr/>
          <p:nvPr/>
        </p:nvSpPr>
        <p:spPr>
          <a:xfrm>
            <a:off x="3583264" y="736600"/>
            <a:ext cx="6048248" cy="6048248"/>
          </a:xfrm>
          <a:prstGeom prst="ellipse">
            <a:avLst/>
          </a:prstGeom>
          <a:solidFill>
            <a:srgbClr val="8FC7FF">
              <a:alpha val="49804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楕円 3"/>
          <p:cNvSpPr/>
          <p:nvPr/>
        </p:nvSpPr>
        <p:spPr>
          <a:xfrm>
            <a:off x="274490" y="736600"/>
            <a:ext cx="6048248" cy="6048248"/>
          </a:xfrm>
          <a:prstGeom prst="ellipse">
            <a:avLst/>
          </a:prstGeom>
          <a:solidFill>
            <a:srgbClr val="FFC1F5">
              <a:alpha val="49804"/>
            </a:srgb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35156" y="902906"/>
            <a:ext cx="29538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smtClean="0">
                <a:latin typeface="+mj-ea"/>
                <a:ea typeface="+mj-ea"/>
              </a:rPr>
              <a:t>自分の興味・関心</a:t>
            </a:r>
            <a:endParaRPr kumimoji="1" lang="ja-JP" altLang="en-US" sz="2000">
              <a:latin typeface="+mj-ea"/>
              <a:ea typeface="+mj-ea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6850" y="902906"/>
            <a:ext cx="2814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smtClean="0">
                <a:latin typeface="+mj-ea"/>
                <a:ea typeface="+mj-ea"/>
              </a:rPr>
              <a:t>社会の</a:t>
            </a:r>
            <a:r>
              <a:rPr kumimoji="1" lang="ja-JP" altLang="en-US" sz="2000" smtClean="0">
                <a:latin typeface="+mj-ea"/>
                <a:ea typeface="+mj-ea"/>
              </a:rPr>
              <a:t>必要性・課題</a:t>
            </a:r>
            <a:endParaRPr kumimoji="1" lang="en-US" altLang="ja-JP" sz="2000" smtClean="0">
              <a:latin typeface="+mj-ea"/>
              <a:ea typeface="+mj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41588" y="6111506"/>
            <a:ext cx="2947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smtClean="0">
                <a:latin typeface="+mn-ea"/>
              </a:rPr>
              <a:t>自分が好きなこと、</a:t>
            </a:r>
            <a:endParaRPr kumimoji="1" lang="en-US" altLang="ja-JP" sz="1400" smtClean="0">
              <a:latin typeface="+mn-ea"/>
            </a:endParaRPr>
          </a:p>
          <a:p>
            <a:pPr algn="ctr"/>
            <a:r>
              <a:rPr kumimoji="1" lang="ja-JP" altLang="en-US" sz="1400" smtClean="0">
                <a:latin typeface="+mn-ea"/>
              </a:rPr>
              <a:t>興味を持っていること</a:t>
            </a:r>
            <a:r>
              <a:rPr lang="ja-JP" altLang="en-US" sz="1400">
                <a:latin typeface="+mn-ea"/>
              </a:rPr>
              <a:t>。</a:t>
            </a:r>
            <a:endParaRPr kumimoji="1" lang="en-US" altLang="ja-JP" sz="1400" smtClean="0">
              <a:latin typeface="+mn-ea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23427" y="6111506"/>
            <a:ext cx="2947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smtClean="0">
                <a:latin typeface="+mn-ea"/>
              </a:rPr>
              <a:t>社会や地域の課題。</a:t>
            </a:r>
            <a:endParaRPr kumimoji="1" lang="en-US" altLang="ja-JP" sz="1400" smtClean="0">
              <a:latin typeface="+mn-ea"/>
            </a:endParaRPr>
          </a:p>
          <a:p>
            <a:pPr algn="ctr"/>
            <a:r>
              <a:rPr lang="ja-JP" altLang="en-US" sz="1400">
                <a:latin typeface="+mn-ea"/>
              </a:rPr>
              <a:t>他</a:t>
            </a:r>
            <a:r>
              <a:rPr lang="ja-JP" altLang="en-US" sz="1400" smtClean="0">
                <a:latin typeface="+mn-ea"/>
              </a:rPr>
              <a:t>の誰かが必要としていること。</a:t>
            </a:r>
            <a:endParaRPr kumimoji="1" lang="en-US" altLang="ja-JP" sz="1400" smtClean="0">
              <a:latin typeface="+mn-ea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① マイテーマ探し</a:t>
            </a:r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94124" y="1344124"/>
            <a:ext cx="12263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000" smtClean="0">
                <a:latin typeface="+mj-ea"/>
                <a:ea typeface="+mj-ea"/>
              </a:rPr>
              <a:t>マイ</a:t>
            </a:r>
            <a:endParaRPr lang="en-US" altLang="ja-JP" sz="2000" smtClean="0">
              <a:latin typeface="+mj-ea"/>
              <a:ea typeface="+mj-ea"/>
            </a:endParaRPr>
          </a:p>
          <a:p>
            <a:pPr algn="ctr"/>
            <a:r>
              <a:rPr lang="ja-JP" altLang="en-US" sz="2000" smtClean="0">
                <a:latin typeface="+mj-ea"/>
                <a:ea typeface="+mj-ea"/>
              </a:rPr>
              <a:t>テーマ</a:t>
            </a:r>
            <a:endParaRPr kumimoji="1" lang="en-US" altLang="ja-JP" sz="2000" smtClean="0">
              <a:latin typeface="+mj-ea"/>
              <a:ea typeface="+mj-ea"/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8247804" y="152019"/>
            <a:ext cx="1497330" cy="7429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smtClean="0"/>
              <a:t>例</a:t>
            </a:r>
            <a:endParaRPr kumimoji="1" lang="ja-JP" altLang="en-US" sz="3200"/>
          </a:p>
        </p:txBody>
      </p:sp>
      <p:sp>
        <p:nvSpPr>
          <p:cNvPr id="12" name="メモ 11"/>
          <p:cNvSpPr/>
          <p:nvPr/>
        </p:nvSpPr>
        <p:spPr>
          <a:xfrm>
            <a:off x="4208663" y="2793707"/>
            <a:ext cx="1158187" cy="1158187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smtClean="0">
                <a:solidFill>
                  <a:schemeClr val="tx1"/>
                </a:solidFill>
              </a:rPr>
              <a:t>竹の</a:t>
            </a:r>
            <a:endParaRPr lang="en-US" altLang="ja-JP" sz="2000" b="1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smtClean="0">
                <a:solidFill>
                  <a:schemeClr val="tx1"/>
                </a:solidFill>
              </a:rPr>
              <a:t>活用</a:t>
            </a:r>
            <a:endParaRPr lang="ja-JP" altLang="en-US" sz="2000" b="1">
              <a:solidFill>
                <a:schemeClr val="tx1"/>
              </a:solidFill>
            </a:endParaRPr>
          </a:p>
        </p:txBody>
      </p:sp>
      <p:sp>
        <p:nvSpPr>
          <p:cNvPr id="13" name="メモ 12"/>
          <p:cNvSpPr/>
          <p:nvPr/>
        </p:nvSpPr>
        <p:spPr>
          <a:xfrm>
            <a:off x="699084" y="2987768"/>
            <a:ext cx="1042504" cy="1042504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きれいな</a:t>
            </a:r>
            <a:endParaRPr lang="en-US" altLang="ja-JP" sz="1600" b="1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海岸</a:t>
            </a:r>
            <a:endParaRPr lang="ja-JP" altLang="en-US" sz="1600" b="1">
              <a:solidFill>
                <a:schemeClr val="tx1"/>
              </a:solidFill>
            </a:endParaRPr>
          </a:p>
        </p:txBody>
      </p:sp>
      <p:sp>
        <p:nvSpPr>
          <p:cNvPr id="14" name="メモ 13"/>
          <p:cNvSpPr/>
          <p:nvPr/>
        </p:nvSpPr>
        <p:spPr>
          <a:xfrm>
            <a:off x="1877799" y="4549637"/>
            <a:ext cx="1042504" cy="1042504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>
                <a:solidFill>
                  <a:schemeClr val="tx1"/>
                </a:solidFill>
              </a:rPr>
              <a:t>釣</a:t>
            </a:r>
            <a:r>
              <a:rPr lang="ja-JP" altLang="en-US" sz="2000" b="1" smtClean="0">
                <a:solidFill>
                  <a:schemeClr val="tx1"/>
                </a:solidFill>
              </a:rPr>
              <a:t>り</a:t>
            </a:r>
            <a:endParaRPr lang="ja-JP" altLang="en-US" sz="2000" b="1">
              <a:solidFill>
                <a:schemeClr val="tx1"/>
              </a:solidFill>
            </a:endParaRPr>
          </a:p>
        </p:txBody>
      </p:sp>
      <p:sp>
        <p:nvSpPr>
          <p:cNvPr id="15" name="メモ 14"/>
          <p:cNvSpPr/>
          <p:nvPr/>
        </p:nvSpPr>
        <p:spPr>
          <a:xfrm>
            <a:off x="3469642" y="5006331"/>
            <a:ext cx="1042504" cy="1042504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きれいな景色</a:t>
            </a:r>
            <a:endParaRPr lang="ja-JP" altLang="en-US" sz="1600" b="1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7055399" y="4594212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smtClean="0">
                <a:solidFill>
                  <a:schemeClr val="tx1"/>
                </a:solidFill>
              </a:rPr>
              <a:t>海洋</a:t>
            </a:r>
            <a:endParaRPr lang="en-US" altLang="ja-JP" sz="2000" b="1" smtClean="0">
              <a:solidFill>
                <a:schemeClr val="tx1"/>
              </a:solidFill>
            </a:endParaRPr>
          </a:p>
          <a:p>
            <a:pPr algn="ctr"/>
            <a:r>
              <a:rPr lang="ja-JP" altLang="en-US" sz="2000" b="1" smtClean="0">
                <a:solidFill>
                  <a:schemeClr val="tx1"/>
                </a:solidFill>
              </a:rPr>
              <a:t>ごみ</a:t>
            </a:r>
            <a:endParaRPr lang="ja-JP" altLang="en-US" sz="2000" b="1">
              <a:solidFill>
                <a:schemeClr val="tx1"/>
              </a:solidFill>
            </a:endParaRPr>
          </a:p>
        </p:txBody>
      </p:sp>
      <p:sp>
        <p:nvSpPr>
          <p:cNvPr id="17" name="メモ 16"/>
          <p:cNvSpPr/>
          <p:nvPr/>
        </p:nvSpPr>
        <p:spPr>
          <a:xfrm>
            <a:off x="8162210" y="3060660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smtClean="0">
                <a:solidFill>
                  <a:schemeClr val="tx1"/>
                </a:solidFill>
              </a:rPr>
              <a:t>若者が少ない</a:t>
            </a:r>
            <a:endParaRPr lang="ja-JP" altLang="en-US" sz="2000" b="1">
              <a:solidFill>
                <a:schemeClr val="tx1"/>
              </a:solidFill>
            </a:endParaRPr>
          </a:p>
        </p:txBody>
      </p:sp>
      <p:sp>
        <p:nvSpPr>
          <p:cNvPr id="18" name="メモ 17"/>
          <p:cNvSpPr/>
          <p:nvPr/>
        </p:nvSpPr>
        <p:spPr>
          <a:xfrm>
            <a:off x="7298660" y="1600911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環境問題</a:t>
            </a:r>
            <a:endParaRPr lang="ja-JP" altLang="en-US" sz="1600" b="1">
              <a:solidFill>
                <a:schemeClr val="tx1"/>
              </a:solidFill>
            </a:endParaRPr>
          </a:p>
        </p:txBody>
      </p:sp>
      <p:sp>
        <p:nvSpPr>
          <p:cNvPr id="19" name="メモ 18"/>
          <p:cNvSpPr/>
          <p:nvPr/>
        </p:nvSpPr>
        <p:spPr>
          <a:xfrm>
            <a:off x="6648746" y="2970133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コロナで</a:t>
            </a:r>
            <a:endParaRPr lang="en-US" altLang="ja-JP" sz="1600" b="1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 b="1">
                <a:solidFill>
                  <a:schemeClr val="tx1"/>
                </a:solidFill>
              </a:rPr>
              <a:t>人</a:t>
            </a:r>
            <a:r>
              <a:rPr lang="ja-JP" altLang="en-US" sz="1600" b="1" smtClean="0">
                <a:solidFill>
                  <a:schemeClr val="tx1"/>
                </a:solidFill>
              </a:rPr>
              <a:t>が</a:t>
            </a:r>
            <a:r>
              <a:rPr lang="ja-JP" altLang="en-US" sz="1600" b="1">
                <a:solidFill>
                  <a:schemeClr val="tx1"/>
                </a:solidFill>
              </a:rPr>
              <a:t>減</a:t>
            </a:r>
            <a:r>
              <a:rPr lang="ja-JP" altLang="en-US" sz="1600" b="1" smtClean="0">
                <a:solidFill>
                  <a:schemeClr val="tx1"/>
                </a:solidFill>
              </a:rPr>
              <a:t>った</a:t>
            </a:r>
            <a:endParaRPr lang="ja-JP" altLang="en-US" sz="1600" b="1">
              <a:solidFill>
                <a:schemeClr val="tx1"/>
              </a:solidFill>
            </a:endParaRPr>
          </a:p>
        </p:txBody>
      </p:sp>
      <p:sp>
        <p:nvSpPr>
          <p:cNvPr id="20" name="メモ 19"/>
          <p:cNvSpPr/>
          <p:nvPr/>
        </p:nvSpPr>
        <p:spPr>
          <a:xfrm>
            <a:off x="2484586" y="2834181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自然</a:t>
            </a:r>
            <a:endParaRPr lang="ja-JP" altLang="en-US" sz="1600" b="1">
              <a:solidFill>
                <a:schemeClr val="tx1"/>
              </a:solidFill>
            </a:endParaRPr>
          </a:p>
        </p:txBody>
      </p:sp>
      <p:sp>
        <p:nvSpPr>
          <p:cNvPr id="21" name="メモ 20"/>
          <p:cNvSpPr/>
          <p:nvPr/>
        </p:nvSpPr>
        <p:spPr>
          <a:xfrm>
            <a:off x="3082632" y="1439842"/>
            <a:ext cx="1196091" cy="1196091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600" b="1" smtClean="0">
                <a:solidFill>
                  <a:schemeClr val="tx1"/>
                </a:solidFill>
              </a:rPr>
              <a:t>みんなで楽しむ</a:t>
            </a:r>
            <a:endParaRPr lang="ja-JP" altLang="en-US" sz="16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1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② 問いを立てよう</a:t>
            </a:r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394717" y="896112"/>
            <a:ext cx="9116568" cy="3200400"/>
          </a:xfrm>
          <a:prstGeom prst="roundRect">
            <a:avLst>
              <a:gd name="adj" fmla="val 10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4717" y="4273342"/>
            <a:ext cx="5548884" cy="227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600" smtClean="0">
                <a:latin typeface="+mj-ea"/>
                <a:ea typeface="+mj-ea"/>
              </a:rPr>
              <a:t>＜問いの立て方＞</a:t>
            </a:r>
            <a:endParaRPr kumimoji="1" lang="en-US" altLang="ja-JP" sz="1600" smtClean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smtClean="0"/>
              <a:t>⓪ この問いは、活動途中で変わっても</a:t>
            </a:r>
            <a:r>
              <a:rPr kumimoji="1" lang="en-US" altLang="ja-JP" sz="1600" smtClean="0"/>
              <a:t>OK</a:t>
            </a:r>
            <a:r>
              <a:rPr kumimoji="1" lang="ja-JP" altLang="en-US" sz="1600" smtClean="0"/>
              <a:t>。</a:t>
            </a:r>
            <a:endParaRPr kumimoji="1" lang="en-US" altLang="ja-JP" sz="1600" smtClean="0"/>
          </a:p>
          <a:p>
            <a:pPr>
              <a:lnSpc>
                <a:spcPct val="150000"/>
              </a:lnSpc>
            </a:pPr>
            <a:r>
              <a:rPr lang="ja-JP" altLang="en-US" sz="1600" smtClean="0"/>
              <a:t>① 最後に「？」を付ける。</a:t>
            </a:r>
            <a:endParaRPr lang="en-US" altLang="ja-JP" sz="1600" smtClean="0"/>
          </a:p>
          <a:p>
            <a:pPr>
              <a:lnSpc>
                <a:spcPct val="150000"/>
              </a:lnSpc>
            </a:pPr>
            <a:r>
              <a:rPr lang="ja-JP" altLang="en-US" sz="1600" smtClean="0"/>
              <a:t>② 自分の興味・関心が持てる問いにする。</a:t>
            </a:r>
            <a:endParaRPr lang="en-US" altLang="ja-JP" sz="1600" smtClean="0"/>
          </a:p>
          <a:p>
            <a:pPr>
              <a:lnSpc>
                <a:spcPct val="150000"/>
              </a:lnSpc>
            </a:pPr>
            <a:r>
              <a:rPr lang="ja-JP" altLang="en-US" sz="1600" smtClean="0"/>
              <a:t>③ ネットでは答えが見つからない問いにする。</a:t>
            </a:r>
            <a:endParaRPr lang="en-US" altLang="ja-JP" sz="1600" smtClean="0"/>
          </a:p>
          <a:p>
            <a:pPr>
              <a:lnSpc>
                <a:spcPct val="150000"/>
              </a:lnSpc>
            </a:pPr>
            <a:r>
              <a:rPr lang="ja-JP" altLang="en-US" sz="1600" smtClean="0"/>
              <a:t>④ 大人のサポートがあれば解決できそうな問いにする。</a:t>
            </a:r>
            <a:endParaRPr lang="en-US" altLang="ja-JP" sz="1600" smtClean="0"/>
          </a:p>
        </p:txBody>
      </p:sp>
      <p:sp>
        <p:nvSpPr>
          <p:cNvPr id="6" name="正方形/長方形 5"/>
          <p:cNvSpPr/>
          <p:nvPr/>
        </p:nvSpPr>
        <p:spPr>
          <a:xfrm>
            <a:off x="5879592" y="4472755"/>
            <a:ext cx="3801533" cy="18651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en-US" altLang="ja-JP" sz="1200" smtClean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ja-JP" altLang="en-US" sz="1200" smtClean="0"/>
              <a:t>生徒</a:t>
            </a:r>
            <a:r>
              <a:rPr lang="ja-JP" altLang="en-US" sz="1200"/>
              <a:t>どうしのスマホのトラブルをなくすにはどうしたらよいか？</a:t>
            </a:r>
            <a:endParaRPr lang="en-US" altLang="ja-JP" sz="140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ja-JP" altLang="en-US" sz="1200" smtClean="0"/>
              <a:t>佐渡の竹をもっと活用するにはどうしたらよい？</a:t>
            </a:r>
            <a:endParaRPr lang="en-US" altLang="ja-JP" sz="1200" smtClean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ja-JP" altLang="en-US" sz="1200" smtClean="0"/>
              <a:t>マイクロプラスチックを減らすにはどうしたらよいか？</a:t>
            </a:r>
            <a:endParaRPr lang="en-US" altLang="ja-JP" sz="1200" smtClean="0"/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ja-JP" altLang="en-US" sz="1200"/>
              <a:t>佐渡</a:t>
            </a:r>
            <a:r>
              <a:rPr lang="ja-JP" altLang="en-US" sz="1200" smtClean="0"/>
              <a:t>の魅力をもっと知ってもらうために私たちにできることは？</a:t>
            </a:r>
            <a:endParaRPr lang="en-US" altLang="ja-JP" sz="120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5783580" y="4295925"/>
            <a:ext cx="681144" cy="3678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503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③ プランを立てよう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5248656" y="3941064"/>
            <a:ext cx="4389120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パートナー（手を貸してほしい大人</a:t>
            </a:r>
            <a:r>
              <a:rPr kumimoji="1" lang="en-US" altLang="ja-JP" smtClean="0"/>
              <a:t>)</a:t>
            </a:r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248656" y="960120"/>
            <a:ext cx="4389120" cy="2706624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主な活動</a:t>
            </a:r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37744" y="3941064"/>
            <a:ext cx="4389120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提供できる価値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37744" y="960120"/>
            <a:ext cx="4389120" cy="118872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問い</a:t>
            </a:r>
            <a:endParaRPr kumimoji="1" lang="en-US" altLang="ja-JP" smtClean="0"/>
          </a:p>
        </p:txBody>
      </p:sp>
      <p:sp>
        <p:nvSpPr>
          <p:cNvPr id="8" name="正方形/長方形 7"/>
          <p:cNvSpPr/>
          <p:nvPr/>
        </p:nvSpPr>
        <p:spPr>
          <a:xfrm>
            <a:off x="237744" y="2478024"/>
            <a:ext cx="4389120" cy="1188720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アクション（仮）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3427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③ プランを</a:t>
            </a:r>
            <a:r>
              <a:rPr kumimoji="1" lang="ja-JP" altLang="en-US" smtClean="0"/>
              <a:t>立てよう</a:t>
            </a:r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5248656" y="3941064"/>
            <a:ext cx="4389120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パートナー（手を貸してほしい大人</a:t>
            </a:r>
            <a:r>
              <a:rPr kumimoji="1" lang="en-US" altLang="ja-JP" smtClean="0"/>
              <a:t>)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248656" y="960120"/>
            <a:ext cx="4389120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主な活動</a:t>
            </a:r>
            <a:endParaRPr kumimoji="1" lang="en-US" altLang="ja-JP" smtClean="0"/>
          </a:p>
        </p:txBody>
      </p:sp>
      <p:sp>
        <p:nvSpPr>
          <p:cNvPr id="5" name="正方形/長方形 4"/>
          <p:cNvSpPr/>
          <p:nvPr/>
        </p:nvSpPr>
        <p:spPr>
          <a:xfrm>
            <a:off x="237744" y="3941064"/>
            <a:ext cx="4389120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提供できる価値</a:t>
            </a:r>
            <a:endParaRPr kumimoji="1" lang="en-US" altLang="ja-JP" smtClean="0"/>
          </a:p>
        </p:txBody>
      </p:sp>
      <p:sp>
        <p:nvSpPr>
          <p:cNvPr id="6" name="正方形/長方形 5"/>
          <p:cNvSpPr/>
          <p:nvPr/>
        </p:nvSpPr>
        <p:spPr>
          <a:xfrm>
            <a:off x="237744" y="960120"/>
            <a:ext cx="4389120" cy="1188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mtClean="0"/>
              <a:t>問い</a:t>
            </a:r>
            <a:endParaRPr kumimoji="1" lang="en-US" altLang="ja-JP" smtClean="0"/>
          </a:p>
          <a:p>
            <a:endParaRPr lang="en-US" altLang="ja-JP"/>
          </a:p>
          <a:p>
            <a:r>
              <a:rPr lang="ja-JP" altLang="en-US" smtClean="0"/>
              <a:t>「佐渡</a:t>
            </a:r>
            <a:r>
              <a:rPr lang="ja-JP" altLang="en-US"/>
              <a:t>の竹をもっと活用するにはどうしたらよいか</a:t>
            </a:r>
            <a:r>
              <a:rPr lang="ja-JP" altLang="en-US" smtClean="0"/>
              <a:t>？」</a:t>
            </a:r>
            <a:endParaRPr lang="en-US" altLang="ja-JP" smtClean="0"/>
          </a:p>
        </p:txBody>
      </p:sp>
      <p:sp>
        <p:nvSpPr>
          <p:cNvPr id="8" name="メモ 7"/>
          <p:cNvSpPr/>
          <p:nvPr/>
        </p:nvSpPr>
        <p:spPr>
          <a:xfrm>
            <a:off x="512064" y="4558284"/>
            <a:ext cx="1819656" cy="1819656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mtClean="0">
                <a:solidFill>
                  <a:schemeClr val="tx1"/>
                </a:solidFill>
              </a:rPr>
              <a:t>佐渡</a:t>
            </a:r>
            <a:r>
              <a:rPr lang="ja-JP" altLang="en-US">
                <a:solidFill>
                  <a:schemeClr val="tx1"/>
                </a:solidFill>
              </a:rPr>
              <a:t>の若い人達に、竹が大切であること</a:t>
            </a:r>
            <a:r>
              <a:rPr lang="ja-JP" altLang="en-US" smtClean="0">
                <a:solidFill>
                  <a:schemeClr val="tx1"/>
                </a:solidFill>
              </a:rPr>
              <a:t>を知ってもらえる</a:t>
            </a: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9" name="メモ 8"/>
          <p:cNvSpPr/>
          <p:nvPr/>
        </p:nvSpPr>
        <p:spPr>
          <a:xfrm>
            <a:off x="5522976" y="4384548"/>
            <a:ext cx="1819656" cy="1819656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smtClean="0">
                <a:solidFill>
                  <a:schemeClr val="tx1"/>
                </a:solidFill>
              </a:rPr>
              <a:t>●</a:t>
            </a:r>
            <a:r>
              <a:rPr lang="ja-JP" altLang="en-US" sz="1600">
                <a:solidFill>
                  <a:schemeClr val="tx1"/>
                </a:solidFill>
              </a:rPr>
              <a:t>竹細工について詳しい人</a:t>
            </a:r>
          </a:p>
          <a:p>
            <a:endParaRPr lang="en-US" altLang="ja-JP" sz="16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>
                <a:solidFill>
                  <a:schemeClr val="tx1"/>
                </a:solidFill>
              </a:rPr>
              <a:t>↓</a:t>
            </a:r>
            <a:endParaRPr lang="en-US" altLang="ja-JP" sz="16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>
                <a:solidFill>
                  <a:schemeClr val="tx1"/>
                </a:solidFill>
              </a:rPr>
              <a:t>○○</a:t>
            </a:r>
            <a:r>
              <a:rPr lang="ja-JP" altLang="en-US" sz="1600" smtClean="0">
                <a:solidFill>
                  <a:schemeClr val="tx1"/>
                </a:solidFill>
              </a:rPr>
              <a:t>工房の</a:t>
            </a:r>
            <a:endParaRPr lang="en-US" altLang="ja-JP" sz="16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 smtClean="0">
                <a:solidFill>
                  <a:schemeClr val="tx1"/>
                </a:solidFill>
              </a:rPr>
              <a:t>山田さん</a:t>
            </a:r>
            <a:endParaRPr lang="en-US" altLang="ja-JP" sz="1600" smtClean="0">
              <a:solidFill>
                <a:schemeClr val="tx1"/>
              </a:solidFill>
            </a:endParaRPr>
          </a:p>
        </p:txBody>
      </p:sp>
      <p:sp>
        <p:nvSpPr>
          <p:cNvPr id="10" name="メモ 9"/>
          <p:cNvSpPr/>
          <p:nvPr/>
        </p:nvSpPr>
        <p:spPr>
          <a:xfrm>
            <a:off x="7452360" y="4384548"/>
            <a:ext cx="1819656" cy="1819656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smtClean="0">
                <a:solidFill>
                  <a:schemeClr val="tx1"/>
                </a:solidFill>
              </a:rPr>
              <a:t>●</a:t>
            </a:r>
            <a:r>
              <a:rPr lang="ja-JP" altLang="en-US" sz="1600">
                <a:solidFill>
                  <a:schemeClr val="tx1"/>
                </a:solidFill>
              </a:rPr>
              <a:t>会場を貸してくれる人</a:t>
            </a:r>
          </a:p>
          <a:p>
            <a:endParaRPr lang="en-US" altLang="ja-JP" sz="16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>
                <a:solidFill>
                  <a:schemeClr val="tx1"/>
                </a:solidFill>
              </a:rPr>
              <a:t>↓</a:t>
            </a:r>
            <a:endParaRPr lang="en-US" altLang="ja-JP" sz="1600" smtClean="0">
              <a:solidFill>
                <a:schemeClr val="tx1"/>
              </a:solidFill>
            </a:endParaRPr>
          </a:p>
          <a:p>
            <a:pPr algn="ctr"/>
            <a:r>
              <a:rPr lang="ja-JP" altLang="en-US" sz="1600" smtClean="0">
                <a:solidFill>
                  <a:schemeClr val="tx1"/>
                </a:solidFill>
              </a:rPr>
              <a:t>○○の</a:t>
            </a:r>
            <a:r>
              <a:rPr lang="ja-JP" altLang="en-US" sz="1600">
                <a:solidFill>
                  <a:schemeClr val="tx1"/>
                </a:solidFill>
              </a:rPr>
              <a:t>芝生</a:t>
            </a:r>
          </a:p>
        </p:txBody>
      </p:sp>
      <p:sp>
        <p:nvSpPr>
          <p:cNvPr id="11" name="メモ 10"/>
          <p:cNvSpPr/>
          <p:nvPr/>
        </p:nvSpPr>
        <p:spPr>
          <a:xfrm>
            <a:off x="5468112" y="1403604"/>
            <a:ext cx="1819656" cy="1819656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smtClean="0">
                <a:solidFill>
                  <a:schemeClr val="tx1"/>
                </a:solidFill>
              </a:rPr>
              <a:t>○月</a:t>
            </a:r>
            <a:r>
              <a:rPr lang="ja-JP" altLang="en-US" sz="1600">
                <a:solidFill>
                  <a:schemeClr val="tx1"/>
                </a:solidFill>
              </a:rPr>
              <a:t>（時期）</a:t>
            </a:r>
            <a:r>
              <a:rPr lang="ja-JP" altLang="en-US" sz="1600" smtClean="0">
                <a:solidFill>
                  <a:schemeClr val="tx1"/>
                </a:solidFill>
              </a:rPr>
              <a:t>に</a:t>
            </a:r>
            <a:endParaRPr lang="en-US" altLang="ja-JP" sz="1600" smtClean="0">
              <a:solidFill>
                <a:schemeClr val="tx1"/>
              </a:solidFill>
            </a:endParaRPr>
          </a:p>
          <a:p>
            <a:r>
              <a:rPr lang="ja-JP" altLang="en-US" sz="1600" smtClean="0">
                <a:solidFill>
                  <a:schemeClr val="tx1"/>
                </a:solidFill>
              </a:rPr>
              <a:t>○</a:t>
            </a:r>
            <a:r>
              <a:rPr lang="ja-JP" altLang="en-US" sz="1600">
                <a:solidFill>
                  <a:schemeClr val="tx1"/>
                </a:solidFill>
              </a:rPr>
              <a:t>（場所）にて</a:t>
            </a:r>
          </a:p>
          <a:p>
            <a:r>
              <a:rPr lang="ja-JP" altLang="en-US" sz="1600">
                <a:solidFill>
                  <a:schemeClr val="tx1"/>
                </a:solidFill>
              </a:rPr>
              <a:t>「竹フェス」を開く。</a:t>
            </a:r>
          </a:p>
        </p:txBody>
      </p:sp>
      <p:sp>
        <p:nvSpPr>
          <p:cNvPr id="13" name="メモ 12"/>
          <p:cNvSpPr/>
          <p:nvPr/>
        </p:nvSpPr>
        <p:spPr>
          <a:xfrm>
            <a:off x="7552944" y="1403604"/>
            <a:ext cx="1819656" cy="1819656"/>
          </a:xfrm>
          <a:prstGeom prst="foldedCorner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smtClean="0">
                <a:solidFill>
                  <a:schemeClr val="tx1"/>
                </a:solidFill>
              </a:rPr>
              <a:t>竹</a:t>
            </a:r>
            <a:r>
              <a:rPr lang="ja-JP" altLang="en-US" sz="1400">
                <a:solidFill>
                  <a:schemeClr val="tx1"/>
                </a:solidFill>
              </a:rPr>
              <a:t>について学び、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smtClean="0">
                <a:solidFill>
                  <a:schemeClr val="tx1"/>
                </a:solidFill>
              </a:rPr>
              <a:t>竹</a:t>
            </a:r>
            <a:r>
              <a:rPr lang="ja-JP" altLang="en-US" sz="1400">
                <a:solidFill>
                  <a:schemeClr val="tx1"/>
                </a:solidFill>
              </a:rPr>
              <a:t>を使ったワークショップをやり</a:t>
            </a:r>
            <a:r>
              <a:rPr lang="ja-JP" altLang="en-US" sz="1400" smtClean="0">
                <a:solidFill>
                  <a:schemeClr val="tx1"/>
                </a:solidFill>
              </a:rPr>
              <a:t>、</a:t>
            </a:r>
            <a:endParaRPr lang="en-US" altLang="ja-JP" sz="1400" smtClean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ja-JP" altLang="en-US" sz="1400" smtClean="0">
                <a:solidFill>
                  <a:schemeClr val="tx1"/>
                </a:solidFill>
              </a:rPr>
              <a:t>竹</a:t>
            </a:r>
            <a:r>
              <a:rPr lang="ja-JP" altLang="en-US" sz="1400">
                <a:solidFill>
                  <a:schemeClr val="tx1"/>
                </a:solidFill>
              </a:rPr>
              <a:t>について考える。</a:t>
            </a: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237744" y="2478024"/>
            <a:ext cx="4389120" cy="11887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ja-JP" altLang="en-US"/>
              <a:t>アクション（仮</a:t>
            </a:r>
            <a:r>
              <a:rPr lang="ja-JP" altLang="en-US" smtClean="0"/>
              <a:t>）</a:t>
            </a:r>
            <a:endParaRPr lang="en-US" altLang="ja-JP" smtClean="0"/>
          </a:p>
          <a:p>
            <a:r>
              <a:rPr kumimoji="1" lang="ja-JP" altLang="en-US" smtClean="0"/>
              <a:t>「佐渡の竹を活用した</a:t>
            </a:r>
            <a:r>
              <a:rPr kumimoji="1" lang="en-US" altLang="ja-JP" smtClean="0"/>
              <a:t>【</a:t>
            </a:r>
            <a:r>
              <a:rPr kumimoji="1" lang="ja-JP" altLang="en-US" smtClean="0"/>
              <a:t>竹フェス</a:t>
            </a:r>
            <a:r>
              <a:rPr kumimoji="1" lang="en-US" altLang="ja-JP" smtClean="0"/>
              <a:t>】</a:t>
            </a:r>
            <a:r>
              <a:rPr kumimoji="1" lang="ja-JP" altLang="en-US" smtClean="0"/>
              <a:t>を開き、楽しみながら知ってもらう！」</a:t>
            </a:r>
            <a:endParaRPr kumimoji="1" lang="en-US" altLang="ja-JP" smtClean="0"/>
          </a:p>
        </p:txBody>
      </p:sp>
      <p:sp>
        <p:nvSpPr>
          <p:cNvPr id="12" name="角丸四角形 11"/>
          <p:cNvSpPr/>
          <p:nvPr/>
        </p:nvSpPr>
        <p:spPr>
          <a:xfrm>
            <a:off x="8247804" y="152019"/>
            <a:ext cx="1497330" cy="7429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smtClean="0"/>
              <a:t>例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119940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④</a:t>
            </a:r>
            <a:r>
              <a:rPr kumimoji="1" lang="ja-JP" altLang="en-US" smtClean="0"/>
              <a:t> 小さな問いを考えよう</a:t>
            </a:r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394717" y="3054096"/>
            <a:ext cx="9116568" cy="923544"/>
          </a:xfrm>
          <a:prstGeom prst="roundRect">
            <a:avLst>
              <a:gd name="adj" fmla="val 10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4717" y="2582328"/>
            <a:ext cx="1744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mtClean="0"/>
              <a:t>大きな問い</a:t>
            </a:r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919329" y="3995790"/>
            <a:ext cx="8643775" cy="201949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kumimoji="1" lang="ja-JP" altLang="en-US" smtClean="0"/>
              <a:t>小さな問い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3667126" y="1495784"/>
            <a:ext cx="5772966" cy="149876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200" smtClean="0"/>
              <a:t>小さな問い①</a:t>
            </a:r>
            <a:r>
              <a:rPr kumimoji="1" lang="en-US" altLang="ja-JP" sz="1200" smtClean="0"/>
              <a:t>…</a:t>
            </a:r>
            <a:r>
              <a:rPr lang="ja-JP" altLang="en-US" sz="1200"/>
              <a:t>佐渡</a:t>
            </a:r>
            <a:r>
              <a:rPr lang="ja-JP" altLang="en-US" sz="1200" smtClean="0"/>
              <a:t>の</a:t>
            </a:r>
            <a:r>
              <a:rPr lang="ja-JP" altLang="en-US" sz="1200"/>
              <a:t>竹</a:t>
            </a:r>
            <a:r>
              <a:rPr lang="ja-JP" altLang="en-US" sz="1200" smtClean="0"/>
              <a:t>の特徴とは？</a:t>
            </a:r>
            <a:endParaRPr lang="en-US" altLang="ja-JP" sz="1200" smtClean="0"/>
          </a:p>
          <a:p>
            <a:pPr>
              <a:lnSpc>
                <a:spcPct val="150000"/>
              </a:lnSpc>
            </a:pPr>
            <a:r>
              <a:rPr kumimoji="1" lang="ja-JP" altLang="en-US" sz="1200" smtClean="0"/>
              <a:t>小さな問い②</a:t>
            </a:r>
            <a:r>
              <a:rPr kumimoji="1" lang="en-US" altLang="ja-JP" sz="1200" smtClean="0"/>
              <a:t>…</a:t>
            </a:r>
            <a:r>
              <a:rPr kumimoji="1" lang="ja-JP" altLang="en-US" sz="1200" smtClean="0"/>
              <a:t>なぜ竹が使われなくなったのか？</a:t>
            </a:r>
            <a:endParaRPr kumimoji="1" lang="en-US" altLang="ja-JP" sz="1200" smtClean="0"/>
          </a:p>
          <a:p>
            <a:pPr>
              <a:lnSpc>
                <a:spcPct val="150000"/>
              </a:lnSpc>
            </a:pPr>
            <a:r>
              <a:rPr kumimoji="1" lang="ja-JP" altLang="en-US" sz="1200" smtClean="0"/>
              <a:t>小さな問い③</a:t>
            </a:r>
            <a:r>
              <a:rPr kumimoji="1" lang="en-US" altLang="ja-JP" sz="1200" smtClean="0"/>
              <a:t>…</a:t>
            </a:r>
            <a:r>
              <a:rPr lang="ja-JP" altLang="en-US" sz="1200" smtClean="0"/>
              <a:t>佐渡</a:t>
            </a:r>
            <a:r>
              <a:rPr lang="ja-JP" altLang="en-US" sz="1200"/>
              <a:t>以外</a:t>
            </a:r>
            <a:r>
              <a:rPr lang="ja-JP" altLang="en-US" sz="1200" smtClean="0"/>
              <a:t>で竹が活用されているところはあるか？</a:t>
            </a:r>
            <a:endParaRPr lang="en-US" altLang="ja-JP" sz="1200" smtClean="0"/>
          </a:p>
          <a:p>
            <a:pPr>
              <a:lnSpc>
                <a:spcPct val="150000"/>
              </a:lnSpc>
            </a:pPr>
            <a:r>
              <a:rPr kumimoji="1" lang="ja-JP" altLang="en-US" sz="1200" smtClean="0"/>
              <a:t>小さな問い④</a:t>
            </a:r>
            <a:r>
              <a:rPr kumimoji="1" lang="en-US" altLang="ja-JP" sz="1200" smtClean="0"/>
              <a:t>…</a:t>
            </a:r>
            <a:r>
              <a:rPr kumimoji="1" lang="ja-JP" altLang="en-US" sz="1200" smtClean="0"/>
              <a:t>若い人に竹に興味を持ってもらうには？</a:t>
            </a:r>
            <a:endParaRPr kumimoji="1" lang="en-US" altLang="ja-JP" sz="1200" smtClean="0"/>
          </a:p>
          <a:p>
            <a:pPr>
              <a:lnSpc>
                <a:spcPct val="150000"/>
              </a:lnSpc>
            </a:pPr>
            <a:r>
              <a:rPr kumimoji="1" lang="ja-JP" altLang="en-US" sz="1200" smtClean="0"/>
              <a:t>小さな問い⑤</a:t>
            </a:r>
            <a:r>
              <a:rPr kumimoji="1" lang="en-US" altLang="ja-JP" sz="1200" smtClean="0"/>
              <a:t>…</a:t>
            </a:r>
            <a:r>
              <a:rPr kumimoji="1" lang="ja-JP" altLang="en-US" sz="1200" smtClean="0"/>
              <a:t>竹の魅力とは？</a:t>
            </a:r>
            <a:endParaRPr kumimoji="1" lang="en-US" altLang="ja-JP" sz="1200" smtClean="0"/>
          </a:p>
        </p:txBody>
      </p:sp>
      <p:sp>
        <p:nvSpPr>
          <p:cNvPr id="10" name="フリーフォーム 9"/>
          <p:cNvSpPr/>
          <p:nvPr/>
        </p:nvSpPr>
        <p:spPr>
          <a:xfrm>
            <a:off x="2914650" y="1598220"/>
            <a:ext cx="676275" cy="533400"/>
          </a:xfrm>
          <a:custGeom>
            <a:avLst/>
            <a:gdLst>
              <a:gd name="connsiteX0" fmla="*/ 0 w 676275"/>
              <a:gd name="connsiteY0" fmla="*/ 0 h 533400"/>
              <a:gd name="connsiteX1" fmla="*/ 0 w 676275"/>
              <a:gd name="connsiteY1" fmla="*/ 533400 h 533400"/>
              <a:gd name="connsiteX2" fmla="*/ 676275 w 676275"/>
              <a:gd name="connsiteY2" fmla="*/ 53340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6275" h="533400">
                <a:moveTo>
                  <a:pt x="0" y="0"/>
                </a:moveTo>
                <a:lnTo>
                  <a:pt x="0" y="533400"/>
                </a:lnTo>
                <a:lnTo>
                  <a:pt x="676275" y="533400"/>
                </a:lnTo>
              </a:path>
            </a:pathLst>
          </a:custGeom>
          <a:ln w="571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角丸四角形 6"/>
          <p:cNvSpPr/>
          <p:nvPr/>
        </p:nvSpPr>
        <p:spPr>
          <a:xfrm>
            <a:off x="2006320" y="911793"/>
            <a:ext cx="5550462" cy="646339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1600" smtClean="0"/>
              <a:t>大きな問い</a:t>
            </a:r>
            <a:endParaRPr lang="ja-JP" altLang="en-US" sz="1600"/>
          </a:p>
          <a:p>
            <a:r>
              <a:rPr lang="ja-JP" altLang="en-US" sz="1600" smtClean="0"/>
              <a:t>「</a:t>
            </a:r>
            <a:r>
              <a:rPr lang="ja-JP" altLang="en-US" sz="1600"/>
              <a:t>佐渡の竹をもっと活用するにはどうしたらよいか？</a:t>
            </a:r>
            <a:r>
              <a:rPr lang="ja-JP" altLang="en-US" sz="1600" smtClean="0"/>
              <a:t>」</a:t>
            </a:r>
            <a:endParaRPr lang="ja-JP" altLang="en-US" sz="1600"/>
          </a:p>
        </p:txBody>
      </p:sp>
      <p:sp>
        <p:nvSpPr>
          <p:cNvPr id="11" name="角丸四角形 10"/>
          <p:cNvSpPr/>
          <p:nvPr/>
        </p:nvSpPr>
        <p:spPr>
          <a:xfrm>
            <a:off x="6875638" y="781055"/>
            <a:ext cx="681144" cy="442341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mtClean="0"/>
              <a:t>例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307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⑤ アクションプランを立てる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37744" y="960120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(1) </a:t>
            </a:r>
            <a:r>
              <a:rPr lang="ja-JP" altLang="en-US" sz="1200" smtClean="0"/>
              <a:t>背景</a:t>
            </a:r>
            <a:endParaRPr kumimoji="1" lang="en-US" altLang="ja-JP" sz="1050" smtClean="0"/>
          </a:p>
        </p:txBody>
      </p:sp>
      <p:sp>
        <p:nvSpPr>
          <p:cNvPr id="8" name="正方形/長方形 7"/>
          <p:cNvSpPr/>
          <p:nvPr/>
        </p:nvSpPr>
        <p:spPr>
          <a:xfrm>
            <a:off x="237744" y="3913632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(2) </a:t>
            </a:r>
            <a:r>
              <a:rPr lang="ja-JP" altLang="en-US" sz="1200" smtClean="0"/>
              <a:t>現状</a:t>
            </a:r>
            <a:endParaRPr lang="en-US" altLang="ja-JP" sz="1050" smtClean="0"/>
          </a:p>
        </p:txBody>
      </p:sp>
      <p:sp>
        <p:nvSpPr>
          <p:cNvPr id="9" name="正方形/長方形 8"/>
          <p:cNvSpPr/>
          <p:nvPr/>
        </p:nvSpPr>
        <p:spPr>
          <a:xfrm>
            <a:off x="5038344" y="960120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(3) </a:t>
            </a:r>
            <a:r>
              <a:rPr lang="ja-JP" altLang="en-US" sz="1200"/>
              <a:t>目的</a:t>
            </a:r>
            <a:endParaRPr lang="en-US" altLang="ja-JP" sz="120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ja-JP" altLang="en-US" sz="1200" smtClean="0"/>
          </a:p>
        </p:txBody>
      </p:sp>
      <p:sp>
        <p:nvSpPr>
          <p:cNvPr id="10" name="正方形/長方形 9"/>
          <p:cNvSpPr/>
          <p:nvPr/>
        </p:nvSpPr>
        <p:spPr>
          <a:xfrm>
            <a:off x="5038344" y="3913632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(4) </a:t>
            </a:r>
            <a:r>
              <a:rPr lang="ja-JP" altLang="en-US" sz="1200" smtClean="0"/>
              <a:t>方法</a:t>
            </a:r>
            <a:endParaRPr lang="en-US" altLang="ja-JP" sz="1050" smtClean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2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⑤ アクションプランを立てる</a:t>
            </a:r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37744" y="960120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ct val="150000"/>
              </a:lnSpc>
            </a:pPr>
            <a:r>
              <a:rPr lang="en-US" altLang="ja-JP" sz="1100" smtClean="0"/>
              <a:t>(1) </a:t>
            </a:r>
            <a:r>
              <a:rPr lang="ja-JP" altLang="en-US" sz="1100" smtClean="0"/>
              <a:t>背景</a:t>
            </a:r>
            <a:endParaRPr lang="en-US" altLang="ja-JP" sz="1100" b="1" u="sng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b="1" u="sng" smtClean="0">
                <a:latin typeface="+mn-ea"/>
              </a:rPr>
              <a:t>家の近くの竹林が放棄されている。</a:t>
            </a:r>
            <a:endParaRPr lang="en-US" altLang="ja-JP" sz="1200" b="1" u="sng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b="1" u="sng" smtClean="0">
                <a:latin typeface="+mn-ea"/>
              </a:rPr>
              <a:t>祖父が子どものころは竹を毎日使っていたと聞いた。</a:t>
            </a:r>
            <a:endParaRPr lang="en-US" altLang="ja-JP" sz="1200" b="1" u="sng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200" b="1" u="sng" smtClean="0">
                <a:latin typeface="+mn-ea"/>
              </a:rPr>
              <a:t>佐渡は昔から竹の産地として有名だった（参考文献：○○）</a:t>
            </a:r>
            <a:endParaRPr lang="en-US" altLang="ja-JP" sz="1200" b="1" u="sng" smtClean="0">
              <a:latin typeface="+mn-ea"/>
            </a:endParaRPr>
          </a:p>
          <a:p>
            <a:pPr>
              <a:lnSpc>
                <a:spcPct val="150000"/>
              </a:lnSpc>
            </a:pPr>
            <a:endParaRPr kumimoji="1" lang="en-US" altLang="ja-JP" sz="1200" b="1" u="sng" smtClean="0">
              <a:latin typeface="+mn-ea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en-US" altLang="ja-JP" sz="1200" b="1" u="sng" smtClean="0">
                <a:latin typeface="+mn-ea"/>
              </a:rPr>
              <a:t>SDGs 12</a:t>
            </a:r>
            <a:r>
              <a:rPr kumimoji="1" lang="ja-JP" altLang="en-US" sz="1200" b="1" u="sng" smtClean="0">
                <a:latin typeface="+mn-ea"/>
              </a:rPr>
              <a:t>で「つくる責任、つかう責任」があるように、プラスチック社会から卒業することが必要。竹を活用</a:t>
            </a:r>
            <a:r>
              <a:rPr lang="ja-JP" altLang="en-US" sz="1200" b="1" u="sng" smtClean="0">
                <a:latin typeface="+mn-ea"/>
              </a:rPr>
              <a:t>すれば</a:t>
            </a:r>
            <a:r>
              <a:rPr kumimoji="1" lang="ja-JP" altLang="en-US" sz="1200" b="1" u="sng" smtClean="0">
                <a:latin typeface="+mn-ea"/>
              </a:rPr>
              <a:t>それができるかもしれない。</a:t>
            </a:r>
            <a:endParaRPr kumimoji="1" lang="en-US" altLang="ja-JP" sz="1100" u="sng" smtClean="0"/>
          </a:p>
        </p:txBody>
      </p:sp>
      <p:sp>
        <p:nvSpPr>
          <p:cNvPr id="8" name="正方形/長方形 7"/>
          <p:cNvSpPr/>
          <p:nvPr/>
        </p:nvSpPr>
        <p:spPr>
          <a:xfrm>
            <a:off x="237744" y="3913632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(2) </a:t>
            </a:r>
            <a:r>
              <a:rPr lang="ja-JP" altLang="en-US" sz="1200" smtClean="0"/>
              <a:t>現状</a:t>
            </a:r>
            <a:endParaRPr lang="en-US" altLang="ja-JP" sz="1200" smtClean="0"/>
          </a:p>
          <a:p>
            <a:endParaRPr lang="en-US" altLang="ja-JP" sz="120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400" b="1" u="sng" smtClean="0"/>
              <a:t>多くの人が、佐渡の竹のことをほとんど知らない。</a:t>
            </a:r>
            <a:endParaRPr lang="en-US" altLang="ja-JP" sz="140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400" b="1" u="sng" smtClean="0"/>
              <a:t>多くの</a:t>
            </a:r>
            <a:r>
              <a:rPr lang="ja-JP" altLang="en-US" sz="1400" b="1" u="sng"/>
              <a:t>人</a:t>
            </a:r>
            <a:r>
              <a:rPr lang="ja-JP" altLang="en-US" sz="1400" b="1" u="sng" smtClean="0"/>
              <a:t>に竹に注目してもらいたい</a:t>
            </a:r>
            <a:r>
              <a:rPr lang="ja-JP" altLang="en-US" sz="1400" b="1" u="sng" smtClean="0"/>
              <a:t>。</a:t>
            </a:r>
            <a:endParaRPr lang="en-US" altLang="ja-JP" sz="1400" b="1" u="sng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400" b="1" u="sng" smtClean="0"/>
              <a:t>竹に興味があっても、どのように活用したらいいかわからない人が多いのかもしれない。</a:t>
            </a:r>
            <a:endParaRPr lang="en-US" altLang="ja-JP" sz="1400" b="1" u="sng" smtClean="0"/>
          </a:p>
          <a:p>
            <a:pPr>
              <a:lnSpc>
                <a:spcPct val="150000"/>
              </a:lnSpc>
            </a:pPr>
            <a:endParaRPr lang="en-US" altLang="ja-JP" sz="1400" b="1" u="sng"/>
          </a:p>
        </p:txBody>
      </p:sp>
      <p:sp>
        <p:nvSpPr>
          <p:cNvPr id="9" name="正方形/長方形 8"/>
          <p:cNvSpPr/>
          <p:nvPr/>
        </p:nvSpPr>
        <p:spPr>
          <a:xfrm>
            <a:off x="5038344" y="960120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(3) </a:t>
            </a:r>
            <a:r>
              <a:rPr lang="ja-JP" altLang="en-US" sz="1200" smtClean="0"/>
              <a:t>目的</a:t>
            </a:r>
            <a:endParaRPr lang="en-US" altLang="ja-JP" sz="1200"/>
          </a:p>
          <a:p>
            <a:endParaRPr lang="en-US" altLang="ja-JP" sz="1200" smtClean="0"/>
          </a:p>
          <a:p>
            <a:r>
              <a:rPr lang="ja-JP" altLang="en-US" sz="1400" b="1" u="sng" smtClean="0"/>
              <a:t>● 佐渡の多くの人たちに、竹の重要性を伝える。</a:t>
            </a:r>
            <a:endParaRPr lang="en-US" altLang="ja-JP" sz="1400" b="1" u="sng" smtClean="0"/>
          </a:p>
          <a:p>
            <a:endParaRPr lang="en-US" altLang="ja-JP" sz="1400" b="1" u="sng"/>
          </a:p>
          <a:p>
            <a:r>
              <a:rPr lang="ja-JP" altLang="en-US" sz="1400" b="1" u="sng" smtClean="0"/>
              <a:t>● 竹の具体的な活用方法を知ってもらう。</a:t>
            </a:r>
            <a:endParaRPr lang="ja-JP" altLang="en-US" sz="1400" b="1" u="sng" smtClean="0"/>
          </a:p>
        </p:txBody>
      </p:sp>
      <p:sp>
        <p:nvSpPr>
          <p:cNvPr id="10" name="正方形/長方形 9"/>
          <p:cNvSpPr/>
          <p:nvPr/>
        </p:nvSpPr>
        <p:spPr>
          <a:xfrm>
            <a:off x="5038344" y="3913632"/>
            <a:ext cx="4590288" cy="27066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altLang="ja-JP" sz="1200" smtClean="0"/>
              <a:t>(4) </a:t>
            </a:r>
            <a:r>
              <a:rPr lang="ja-JP" altLang="en-US" sz="1200" smtClean="0"/>
              <a:t>方法</a:t>
            </a:r>
            <a:endParaRPr lang="en-US" altLang="ja-JP" sz="1200" smtClean="0"/>
          </a:p>
          <a:p>
            <a:endParaRPr lang="en-US" altLang="ja-JP" sz="1200" smtClean="0"/>
          </a:p>
          <a:p>
            <a:pPr>
              <a:lnSpc>
                <a:spcPct val="150000"/>
              </a:lnSpc>
            </a:pPr>
            <a:r>
              <a:rPr lang="ja-JP" altLang="en-US" sz="1050" smtClean="0"/>
              <a:t>①情報収集</a:t>
            </a:r>
            <a:endParaRPr lang="en-US" altLang="ja-JP" sz="1050" smtClean="0"/>
          </a:p>
          <a:p>
            <a:pPr>
              <a:lnSpc>
                <a:spcPct val="150000"/>
              </a:lnSpc>
            </a:pPr>
            <a:r>
              <a:rPr lang="ja-JP" altLang="en-US" sz="1050" b="1" u="sng" smtClean="0"/>
              <a:t>竹の活用方法は何があるか、ネットや本で調べる。</a:t>
            </a:r>
            <a:endParaRPr lang="en-US" altLang="ja-JP" sz="1050" b="1" u="sng" smtClean="0"/>
          </a:p>
          <a:p>
            <a:pPr>
              <a:lnSpc>
                <a:spcPct val="150000"/>
              </a:lnSpc>
            </a:pPr>
            <a:endParaRPr lang="en-US" altLang="ja-JP" sz="1050" smtClean="0"/>
          </a:p>
          <a:p>
            <a:pPr>
              <a:lnSpc>
                <a:spcPct val="150000"/>
              </a:lnSpc>
            </a:pPr>
            <a:r>
              <a:rPr lang="ja-JP" altLang="en-US" sz="1050" smtClean="0"/>
              <a:t>②アクション</a:t>
            </a:r>
            <a:endParaRPr lang="en-US" altLang="ja-JP" sz="105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1400" b="1" u="sng" smtClean="0">
                <a:solidFill>
                  <a:schemeClr val="tx1"/>
                </a:solidFill>
              </a:rPr>
              <a:t>SNS</a:t>
            </a:r>
            <a:r>
              <a:rPr lang="ja-JP" altLang="en-US" sz="1400" b="1" u="sng" smtClean="0">
                <a:solidFill>
                  <a:schemeClr val="tx1"/>
                </a:solidFill>
              </a:rPr>
              <a:t>を活用して、多くの人に竹のよさを伝える</a:t>
            </a:r>
            <a:endParaRPr lang="en-US" altLang="ja-JP" sz="1400" b="1" u="sng" smtClean="0">
              <a:solidFill>
                <a:schemeClr val="tx1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ja-JP" altLang="en-US" sz="1400" b="1" u="sng">
                <a:solidFill>
                  <a:schemeClr val="tx1"/>
                </a:solidFill>
              </a:rPr>
              <a:t>竹</a:t>
            </a:r>
            <a:r>
              <a:rPr lang="ja-JP" altLang="en-US" sz="1400" b="1" u="sng" smtClean="0">
                <a:solidFill>
                  <a:schemeClr val="tx1"/>
                </a:solidFill>
              </a:rPr>
              <a:t>を活用している人たちと一緒に何かを企画したい。</a:t>
            </a:r>
            <a:endParaRPr lang="en-US" altLang="ja-JP" sz="1400" b="1" u="sng" smtClean="0">
              <a:solidFill>
                <a:schemeClr val="tx1"/>
              </a:solidFill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88034-D384-4004-B15C-1F89658B0022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11" name="角丸四角形 10"/>
          <p:cNvSpPr/>
          <p:nvPr/>
        </p:nvSpPr>
        <p:spPr>
          <a:xfrm>
            <a:off x="8247804" y="152019"/>
            <a:ext cx="1497330" cy="74295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smtClean="0"/>
              <a:t>例</a:t>
            </a:r>
            <a:endParaRPr kumimoji="1" lang="ja-JP" altLang="en-US" sz="3200"/>
          </a:p>
        </p:txBody>
      </p:sp>
    </p:spTree>
    <p:extLst>
      <p:ext uri="{BB962C8B-B14F-4D97-AF65-F5344CB8AC3E}">
        <p14:creationId xmlns:p14="http://schemas.microsoft.com/office/powerpoint/2010/main" val="122754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</TotalTime>
  <Words>737</Words>
  <Application>Microsoft Office PowerPoint</Application>
  <PresentationFormat>A4 210 x 297 mm</PresentationFormat>
  <Paragraphs>130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3" baseType="lpstr">
      <vt:lpstr>游ゴシック</vt:lpstr>
      <vt:lpstr>游ゴシック Light</vt:lpstr>
      <vt:lpstr>Arial</vt:lpstr>
      <vt:lpstr>Office テーマ</vt:lpstr>
      <vt:lpstr>マイテーマ書き出しワークシート</vt:lpstr>
      <vt:lpstr>① マイテーマ探し</vt:lpstr>
      <vt:lpstr>① マイテーマ探し</vt:lpstr>
      <vt:lpstr>② 問いを立てよう</vt:lpstr>
      <vt:lpstr>③ プランを立てよう</vt:lpstr>
      <vt:lpstr>③ プランを立てよう</vt:lpstr>
      <vt:lpstr>④ 小さな問いを考えよう</vt:lpstr>
      <vt:lpstr>⑤ アクションプランを立てる</vt:lpstr>
      <vt:lpstr>⑤ アクションプランを立てる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企画課1</cp:lastModifiedBy>
  <cp:revision>145</cp:revision>
  <cp:lastPrinted>2021-09-28T05:36:28Z</cp:lastPrinted>
  <dcterms:created xsi:type="dcterms:W3CDTF">2021-09-24T09:15:12Z</dcterms:created>
  <dcterms:modified xsi:type="dcterms:W3CDTF">2022-02-22T01:56:44Z</dcterms:modified>
</cp:coreProperties>
</file>