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709"/>
  </p:normalViewPr>
  <p:slideViewPr>
    <p:cSldViewPr snapToGrid="0" snapToObjects="1">
      <p:cViewPr varScale="1">
        <p:scale>
          <a:sx n="101" d="100"/>
          <a:sy n="101" d="100"/>
        </p:scale>
        <p:origin x="77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9039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39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5179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12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923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606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685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2964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4396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347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dirty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dirty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6729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D89D51-B070-5140-ADB9-1CD65FE22655}" type="datetimeFigureOut">
              <a:t>2022/2/22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A5A10-1958-A449-942E-47D033E5407C}" type="slidenum"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228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9175CD6-2042-E341-886A-4CC3A09C5D80}"/>
              </a:ext>
            </a:extLst>
          </p:cNvPr>
          <p:cNvSpPr txBox="1"/>
          <p:nvPr/>
        </p:nvSpPr>
        <p:spPr>
          <a:xfrm>
            <a:off x="2268635" y="9158137"/>
            <a:ext cx="4285525" cy="444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800"/>
              <a:t>　　　　　　　　　　　ネットで「イベント企画　コツ」「イベント　周知」などと検索すると、いろいろな情報が見つかると思います。マーケティングの勉強にもなります。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33CEF6B-6328-0746-832F-018E22EE71BD}"/>
              </a:ext>
            </a:extLst>
          </p:cNvPr>
          <p:cNvSpPr/>
          <p:nvPr/>
        </p:nvSpPr>
        <p:spPr>
          <a:xfrm>
            <a:off x="185195" y="2442394"/>
            <a:ext cx="2083441" cy="30797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z="800"/>
              <a:t>年齢や性別、</a:t>
            </a:r>
            <a:r>
              <a:rPr kumimoji="1" lang="ja-JP" altLang="en-US" sz="800" smtClean="0"/>
              <a:t>エリアなど</a:t>
            </a:r>
            <a:r>
              <a:rPr kumimoji="1" lang="ja-JP" altLang="en-US" sz="800"/>
              <a:t>の属性を考える。</a:t>
            </a:r>
            <a:endParaRPr kumimoji="1" lang="en-US" altLang="ja-JP" sz="800"/>
          </a:p>
          <a:p>
            <a:r>
              <a:rPr kumimoji="1" lang="ja-JP" altLang="en-US" sz="800"/>
              <a:t>（例：〇〇高校の</a:t>
            </a:r>
            <a:r>
              <a:rPr kumimoji="1" lang="en-US" altLang="ja-JP" sz="800"/>
              <a:t>X</a:t>
            </a:r>
            <a:r>
              <a:rPr kumimoji="1" lang="ja-JP" altLang="en-US" sz="800" smtClean="0"/>
              <a:t>年生、商店街のおじいちゃん）</a:t>
            </a:r>
            <a:endParaRPr kumimoji="1" lang="en-US" altLang="ja-JP" sz="800"/>
          </a:p>
          <a:p>
            <a:endParaRPr kumimoji="1" lang="en-US" altLang="ja-JP" sz="800"/>
          </a:p>
          <a:p>
            <a:r>
              <a:rPr kumimoji="1" lang="ja-JP" altLang="en-US" sz="800" b="1"/>
              <a:t>このプロジェクトのターゲットは、</a:t>
            </a:r>
            <a:endParaRPr kumimoji="1" lang="en-US" altLang="ja-JP" sz="800" b="1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87F5B37D-5F95-EA47-B079-3D8AA1DFDB62}"/>
              </a:ext>
            </a:extLst>
          </p:cNvPr>
          <p:cNvSpPr/>
          <p:nvPr/>
        </p:nvSpPr>
        <p:spPr>
          <a:xfrm>
            <a:off x="185194" y="5996707"/>
            <a:ext cx="2083441" cy="30797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z="800"/>
              <a:t>いつ、誰に、どのような手段で情報発信を行うか？なるべく、複数の周知方法を用意したほうがいい。</a:t>
            </a:r>
            <a:endParaRPr kumimoji="1" lang="en-US" altLang="ja-JP" sz="800"/>
          </a:p>
          <a:p>
            <a:r>
              <a:rPr kumimoji="1" lang="ja-JP" altLang="en-US" sz="800"/>
              <a:t>（インスタは若者、</a:t>
            </a:r>
            <a:r>
              <a:rPr kumimoji="1" lang="en-US" altLang="ja-JP" sz="800"/>
              <a:t>Facebook</a:t>
            </a:r>
            <a:r>
              <a:rPr kumimoji="1" lang="ja-JP" altLang="en-US" sz="800"/>
              <a:t>は</a:t>
            </a:r>
            <a:r>
              <a:rPr kumimoji="1" lang="en-US" altLang="ja-JP" sz="800"/>
              <a:t>30〜40</a:t>
            </a:r>
            <a:r>
              <a:rPr kumimoji="1" lang="ja-JP" altLang="en-US" sz="800"/>
              <a:t>代、佐渡テレビは年配者、チラシは高校生、など、メディアによって特性が異なる）</a:t>
            </a:r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r>
              <a:rPr kumimoji="1" lang="ja-JP" altLang="en-US" sz="800" b="1"/>
              <a:t>●いつ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●誰に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●どうやって</a:t>
            </a: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639D0FD-CAC5-7C47-A673-79BA97B307ED}"/>
              </a:ext>
            </a:extLst>
          </p:cNvPr>
          <p:cNvSpPr/>
          <p:nvPr/>
        </p:nvSpPr>
        <p:spPr>
          <a:xfrm>
            <a:off x="4589363" y="2453969"/>
            <a:ext cx="2083441" cy="30797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z="800"/>
              <a:t>大まかなスケジュールを立てる。</a:t>
            </a:r>
            <a:endParaRPr kumimoji="1" lang="en-US" altLang="ja-JP" sz="800"/>
          </a:p>
          <a:p>
            <a:endParaRPr kumimoji="1" lang="en-US" altLang="ja-JP" sz="800"/>
          </a:p>
          <a:p>
            <a:r>
              <a:rPr kumimoji="1" lang="ja-JP" altLang="en-US" sz="800" b="1"/>
              <a:t>●チラシ完成</a:t>
            </a:r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　　　　月　　　　日まで</a:t>
            </a:r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</a:t>
            </a:r>
            <a:r>
              <a:rPr kumimoji="1" lang="en-US" altLang="ja-JP" sz="800" b="1"/>
              <a:t>SNS</a:t>
            </a:r>
            <a:r>
              <a:rPr kumimoji="1" lang="ja-JP" altLang="en-US" sz="800" b="1"/>
              <a:t>投稿</a:t>
            </a:r>
            <a:endParaRPr kumimoji="1" lang="en-US" altLang="ja-JP" sz="800" b="1"/>
          </a:p>
          <a:p>
            <a:r>
              <a:rPr kumimoji="1" lang="en-US" altLang="ja-JP" sz="800" b="1"/>
              <a:t>1</a:t>
            </a:r>
            <a:r>
              <a:rPr kumimoji="1" lang="ja-JP" altLang="en-US" sz="800" b="1"/>
              <a:t>回目（　　　　月　　　　日）</a:t>
            </a:r>
            <a:endParaRPr kumimoji="1" lang="en-US" altLang="ja-JP" sz="800" b="1"/>
          </a:p>
          <a:p>
            <a:r>
              <a:rPr kumimoji="1" lang="en-US" altLang="ja-JP" sz="800" b="1"/>
              <a:t>2</a:t>
            </a:r>
            <a:r>
              <a:rPr kumimoji="1" lang="ja-JP" altLang="en-US" sz="800" b="1"/>
              <a:t>回目（　　　　月　　　　日）</a:t>
            </a:r>
            <a:endParaRPr kumimoji="1" lang="en-US" altLang="ja-JP" sz="800" b="1"/>
          </a:p>
          <a:p>
            <a:r>
              <a:rPr kumimoji="1" lang="ja-JP" altLang="en-US" sz="800" b="1"/>
              <a:t>直前告知（　　　月　　　　日）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●お手伝いスタッフ確保</a:t>
            </a:r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　　　月　　　日まで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●物品購入</a:t>
            </a:r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　　　月　　　日に実行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●ほか（　　　　　　　　）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DAD6FE1-0F30-B14D-97DA-3BF8CAF3B52F}"/>
              </a:ext>
            </a:extLst>
          </p:cNvPr>
          <p:cNvSpPr/>
          <p:nvPr/>
        </p:nvSpPr>
        <p:spPr>
          <a:xfrm>
            <a:off x="2387279" y="2442393"/>
            <a:ext cx="2083441" cy="30797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z="800" b="1"/>
              <a:t>●タイトル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●キャッチコピー（副題）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●開始時間　　　　終了時間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●イベントの時間</a:t>
            </a:r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endParaRPr kumimoji="1" lang="en-US" altLang="ja-JP" sz="800" b="1"/>
          </a:p>
          <a:p>
            <a:r>
              <a:rPr kumimoji="1" lang="ja-JP" altLang="en-US" sz="800" b="1"/>
              <a:t>●イベント企画の内容</a:t>
            </a:r>
            <a:endParaRPr kumimoji="1" lang="en-US" altLang="ja-JP" sz="800" b="1"/>
          </a:p>
          <a:p>
            <a:endParaRPr kumimoji="1" lang="en-US" altLang="ja-JP" sz="800" b="1"/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7E4696F-A665-A64E-B66E-F68A119E901A}"/>
              </a:ext>
            </a:extLst>
          </p:cNvPr>
          <p:cNvSpPr/>
          <p:nvPr/>
        </p:nvSpPr>
        <p:spPr>
          <a:xfrm>
            <a:off x="2387279" y="5985131"/>
            <a:ext cx="2083441" cy="30797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endParaRPr kumimoji="1" lang="en-US" altLang="ja-JP" sz="800"/>
          </a:p>
        </p:txBody>
      </p:sp>
      <p:graphicFrame>
        <p:nvGraphicFramePr>
          <p:cNvPr id="16" name="表 16">
            <a:extLst>
              <a:ext uri="{FF2B5EF4-FFF2-40B4-BE49-F238E27FC236}">
                <a16:creationId xmlns:a16="http://schemas.microsoft.com/office/drawing/2014/main" id="{B2C748A3-BCED-F442-BF89-A6983D65D6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279419"/>
              </p:ext>
            </p:extLst>
          </p:nvPr>
        </p:nvGraphicFramePr>
        <p:xfrm>
          <a:off x="2493915" y="6154768"/>
          <a:ext cx="1870168" cy="16961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2828">
                  <a:extLst>
                    <a:ext uri="{9D8B030D-6E8A-4147-A177-3AD203B41FA5}">
                      <a16:colId xmlns:a16="http://schemas.microsoft.com/office/drawing/2014/main" val="2095266905"/>
                    </a:ext>
                  </a:extLst>
                </a:gridCol>
                <a:gridCol w="642256">
                  <a:extLst>
                    <a:ext uri="{9D8B030D-6E8A-4147-A177-3AD203B41FA5}">
                      <a16:colId xmlns:a16="http://schemas.microsoft.com/office/drawing/2014/main" val="2717109138"/>
                    </a:ext>
                  </a:extLst>
                </a:gridCol>
                <a:gridCol w="467542">
                  <a:extLst>
                    <a:ext uri="{9D8B030D-6E8A-4147-A177-3AD203B41FA5}">
                      <a16:colId xmlns:a16="http://schemas.microsoft.com/office/drawing/2014/main" val="2551351149"/>
                    </a:ext>
                  </a:extLst>
                </a:gridCol>
                <a:gridCol w="467542">
                  <a:extLst>
                    <a:ext uri="{9D8B030D-6E8A-4147-A177-3AD203B41FA5}">
                      <a16:colId xmlns:a16="http://schemas.microsoft.com/office/drawing/2014/main" val="2924662027"/>
                    </a:ext>
                  </a:extLst>
                </a:gridCol>
              </a:tblGrid>
              <a:tr h="212023"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物品名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個数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入手元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02193175"/>
                  </a:ext>
                </a:extLst>
              </a:tr>
              <a:tr h="212023"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紙コップ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700"/>
                        <a:t>10</a:t>
                      </a:r>
                      <a:endParaRPr kumimoji="1" lang="ja-JP" altLang="en-US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百均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5365212"/>
                  </a:ext>
                </a:extLst>
              </a:tr>
              <a:tr h="212023"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入場名簿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700"/>
                        <a:t>3</a:t>
                      </a:r>
                      <a:endParaRPr kumimoji="1" lang="ja-JP" altLang="en-US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作成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3942199"/>
                  </a:ext>
                </a:extLst>
              </a:tr>
              <a:tr h="212023"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ボールペン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700"/>
                        <a:t>2</a:t>
                      </a:r>
                      <a:endParaRPr kumimoji="1" lang="ja-JP" altLang="en-US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自分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81091467"/>
                  </a:ext>
                </a:extLst>
              </a:tr>
              <a:tr h="212023"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種銭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●円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自分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08698354"/>
                  </a:ext>
                </a:extLst>
              </a:tr>
              <a:tr h="212023"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スピーカー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700"/>
                        <a:t>1</a:t>
                      </a:r>
                      <a:endParaRPr kumimoji="1" lang="ja-JP" altLang="en-US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自分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6424325"/>
                  </a:ext>
                </a:extLst>
              </a:tr>
              <a:tr h="212023"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注意書き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700"/>
                        <a:t>3</a:t>
                      </a:r>
                      <a:endParaRPr kumimoji="1" lang="ja-JP" altLang="en-US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作成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0498730"/>
                  </a:ext>
                </a:extLst>
              </a:tr>
              <a:tr h="212023">
                <a:tc>
                  <a:txBody>
                    <a:bodyPr/>
                    <a:lstStyle/>
                    <a:p>
                      <a:r>
                        <a:rPr kumimoji="1" lang="ja-JP" altLang="en-US" sz="700"/>
                        <a:t>□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7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7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8782012"/>
                  </a:ext>
                </a:extLst>
              </a:tr>
            </a:tbl>
          </a:graphicData>
        </a:graphic>
      </p:graphicFrame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D48F941F-776D-2142-8B05-A3108C205C2C}"/>
              </a:ext>
            </a:extLst>
          </p:cNvPr>
          <p:cNvSpPr/>
          <p:nvPr/>
        </p:nvSpPr>
        <p:spPr>
          <a:xfrm>
            <a:off x="4589364" y="5996707"/>
            <a:ext cx="2083441" cy="30797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ja-JP" altLang="en-US" sz="800"/>
              <a:t>●買いたい物の値段を積算する</a:t>
            </a:r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r>
              <a:rPr kumimoji="1" lang="ja-JP" altLang="en-US" sz="800"/>
              <a:t>＝</a:t>
            </a:r>
            <a:r>
              <a:rPr kumimoji="1" lang="ja-JP" altLang="en-US" sz="800" b="1"/>
              <a:t>支出</a:t>
            </a:r>
            <a:endParaRPr kumimoji="1" lang="en-US" altLang="ja-JP" sz="800" b="1"/>
          </a:p>
          <a:p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r>
              <a:rPr kumimoji="1" lang="ja-JP" altLang="en-US" sz="800" smtClean="0"/>
              <a:t>●</a:t>
            </a:r>
            <a:r>
              <a:rPr kumimoji="1" lang="ja-JP" altLang="en-US" sz="800"/>
              <a:t>予想</a:t>
            </a:r>
            <a:r>
              <a:rPr kumimoji="1" lang="ja-JP" altLang="en-US" sz="800" smtClean="0"/>
              <a:t>される収入を計算する</a:t>
            </a:r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r>
              <a:rPr kumimoji="1" lang="ja-JP" altLang="en-US" sz="800"/>
              <a:t>＝</a:t>
            </a:r>
            <a:r>
              <a:rPr kumimoji="1" lang="ja-JP" altLang="en-US" sz="800" b="1"/>
              <a:t>収入</a:t>
            </a:r>
            <a:endParaRPr kumimoji="1" lang="en-US" altLang="ja-JP" sz="800" b="1"/>
          </a:p>
          <a:p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endParaRPr kumimoji="1" lang="en-US" altLang="ja-JP" sz="800"/>
          </a:p>
          <a:p>
            <a:r>
              <a:rPr kumimoji="1" lang="en-US" altLang="ja-JP" sz="800"/>
              <a:t>※</a:t>
            </a:r>
            <a:r>
              <a:rPr kumimoji="1" lang="ja-JP" altLang="en-US" sz="800"/>
              <a:t>支出が収入の範囲内に収まるように</a:t>
            </a:r>
            <a:endParaRPr kumimoji="1" lang="en-US" altLang="ja-JP" sz="800"/>
          </a:p>
          <a:p>
            <a:r>
              <a:rPr kumimoji="1" lang="ja-JP" altLang="en-US" sz="800"/>
              <a:t>支出と収入の両方を考える</a:t>
            </a:r>
            <a:r>
              <a:rPr kumimoji="1" lang="ja-JP" altLang="en-US" sz="800" smtClean="0"/>
              <a:t>。</a:t>
            </a:r>
            <a:endParaRPr kumimoji="1" lang="en-US" altLang="ja-JP" sz="800" smtClean="0"/>
          </a:p>
          <a:p>
            <a:r>
              <a:rPr kumimoji="1" lang="ja-JP" altLang="en-US" sz="800" smtClean="0"/>
              <a:t>・多くの費用が掛かるプロジェクトなら、クラウドファンディングなどを活用してもよい。</a:t>
            </a:r>
            <a:endParaRPr kumimoji="1" lang="en-US" altLang="ja-JP" sz="80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678CE09F-56AB-924E-84C4-AA4D8FD61A21}"/>
              </a:ext>
            </a:extLst>
          </p:cNvPr>
          <p:cNvSpPr/>
          <p:nvPr/>
        </p:nvSpPr>
        <p:spPr>
          <a:xfrm>
            <a:off x="-2128" y="0"/>
            <a:ext cx="6860127" cy="601075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>
                <a:solidFill>
                  <a:schemeClr val="bg1"/>
                </a:solidFill>
                <a:latin typeface="+mn-ea"/>
              </a:rPr>
              <a:t>イベント企画ワークシート</a:t>
            </a:r>
          </a:p>
        </p:txBody>
      </p:sp>
      <p:sp>
        <p:nvSpPr>
          <p:cNvPr id="5" name="角丸四角形 4">
            <a:extLst>
              <a:ext uri="{FF2B5EF4-FFF2-40B4-BE49-F238E27FC236}">
                <a16:creationId xmlns:a16="http://schemas.microsoft.com/office/drawing/2014/main" id="{C42CB104-F24E-DE46-94D1-FB938DB0DBC3}"/>
              </a:ext>
            </a:extLst>
          </p:cNvPr>
          <p:cNvSpPr/>
          <p:nvPr/>
        </p:nvSpPr>
        <p:spPr>
          <a:xfrm>
            <a:off x="185196" y="2222475"/>
            <a:ext cx="2083442" cy="2314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900" b="1"/>
              <a:t>❶</a:t>
            </a:r>
            <a:r>
              <a:rPr kumimoji="1" lang="en-US" altLang="ja-JP" sz="900" b="1"/>
              <a:t> </a:t>
            </a:r>
            <a:r>
              <a:rPr kumimoji="1" lang="ja-JP" altLang="en-US" sz="900" b="1"/>
              <a:t>対象（ターゲット）を考える</a:t>
            </a:r>
          </a:p>
        </p:txBody>
      </p:sp>
      <p:sp>
        <p:nvSpPr>
          <p:cNvPr id="7" name="角丸四角形 6">
            <a:extLst>
              <a:ext uri="{FF2B5EF4-FFF2-40B4-BE49-F238E27FC236}">
                <a16:creationId xmlns:a16="http://schemas.microsoft.com/office/drawing/2014/main" id="{1F6817BD-A727-8043-9011-4E8FAA0948E8}"/>
              </a:ext>
            </a:extLst>
          </p:cNvPr>
          <p:cNvSpPr/>
          <p:nvPr/>
        </p:nvSpPr>
        <p:spPr>
          <a:xfrm>
            <a:off x="185193" y="5765212"/>
            <a:ext cx="2083442" cy="2314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/>
              <a:t>❹</a:t>
            </a:r>
            <a:r>
              <a:rPr kumimoji="1" lang="en-US" altLang="ja-JP" sz="1000" b="1"/>
              <a:t> </a:t>
            </a:r>
            <a:r>
              <a:rPr kumimoji="1" lang="ja-JP" altLang="en-US" sz="1000" b="1"/>
              <a:t>情報発信の計画をつくる</a:t>
            </a:r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6B393B0E-1D43-CA48-B4FF-74D2C8CAB006}"/>
              </a:ext>
            </a:extLst>
          </p:cNvPr>
          <p:cNvSpPr/>
          <p:nvPr/>
        </p:nvSpPr>
        <p:spPr>
          <a:xfrm>
            <a:off x="4589363" y="2222474"/>
            <a:ext cx="2083442" cy="2314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b="1"/>
              <a:t>❸ </a:t>
            </a:r>
            <a:r>
              <a:rPr kumimoji="1" lang="ja-JP" altLang="en-US" sz="800" b="1"/>
              <a:t>当日までのスケジュールを考える</a:t>
            </a:r>
          </a:p>
        </p:txBody>
      </p:sp>
      <p:sp>
        <p:nvSpPr>
          <p:cNvPr id="13" name="角丸四角形 12">
            <a:extLst>
              <a:ext uri="{FF2B5EF4-FFF2-40B4-BE49-F238E27FC236}">
                <a16:creationId xmlns:a16="http://schemas.microsoft.com/office/drawing/2014/main" id="{24CF6CBA-047D-0E44-9ADD-CB356B66C18E}"/>
              </a:ext>
            </a:extLst>
          </p:cNvPr>
          <p:cNvSpPr/>
          <p:nvPr/>
        </p:nvSpPr>
        <p:spPr>
          <a:xfrm>
            <a:off x="2387280" y="2222474"/>
            <a:ext cx="2083442" cy="2314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00" b="1"/>
              <a:t>❷ </a:t>
            </a:r>
            <a:r>
              <a:rPr kumimoji="1" lang="ja-JP" altLang="en-US" sz="1000" b="1"/>
              <a:t>当日のタイムテーブルを作る</a:t>
            </a:r>
          </a:p>
        </p:txBody>
      </p:sp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798F49B3-05E0-E24A-A269-97002959874F}"/>
              </a:ext>
            </a:extLst>
          </p:cNvPr>
          <p:cNvSpPr/>
          <p:nvPr/>
        </p:nvSpPr>
        <p:spPr>
          <a:xfrm>
            <a:off x="2387280" y="5765212"/>
            <a:ext cx="2083442" cy="2314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/>
              <a:t>❺ 準備物リストを作る</a:t>
            </a:r>
          </a:p>
        </p:txBody>
      </p: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3B1E7C12-FB24-C848-8D35-154EA2124DC7}"/>
              </a:ext>
            </a:extLst>
          </p:cNvPr>
          <p:cNvSpPr/>
          <p:nvPr/>
        </p:nvSpPr>
        <p:spPr>
          <a:xfrm>
            <a:off x="3084990" y="7450378"/>
            <a:ext cx="1332411" cy="366892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b="1"/>
              <a:t>イメージ</a:t>
            </a:r>
          </a:p>
        </p:txBody>
      </p:sp>
      <p:sp>
        <p:nvSpPr>
          <p:cNvPr id="18" name="角丸四角形 17">
            <a:extLst>
              <a:ext uri="{FF2B5EF4-FFF2-40B4-BE49-F238E27FC236}">
                <a16:creationId xmlns:a16="http://schemas.microsoft.com/office/drawing/2014/main" id="{DD904302-4DEB-9849-AD9F-733944747332}"/>
              </a:ext>
            </a:extLst>
          </p:cNvPr>
          <p:cNvSpPr/>
          <p:nvPr/>
        </p:nvSpPr>
        <p:spPr>
          <a:xfrm>
            <a:off x="4589364" y="5765212"/>
            <a:ext cx="2083442" cy="231495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/>
              <a:t>❻ 予算を考える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05E4BCA-DFAE-C949-BF6B-90DAB5B20E54}"/>
              </a:ext>
            </a:extLst>
          </p:cNvPr>
          <p:cNvSpPr txBox="1"/>
          <p:nvPr/>
        </p:nvSpPr>
        <p:spPr>
          <a:xfrm>
            <a:off x="2038029" y="661618"/>
            <a:ext cx="27819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>
                <a:solidFill>
                  <a:schemeClr val="tx2"/>
                </a:solidFill>
              </a:rPr>
              <a:t>〜</a:t>
            </a:r>
            <a:r>
              <a:rPr kumimoji="1" lang="ja-JP" altLang="en-US" sz="1400" b="1">
                <a:solidFill>
                  <a:schemeClr val="tx2"/>
                </a:solidFill>
              </a:rPr>
              <a:t>イベント開催までの道標</a:t>
            </a:r>
            <a:r>
              <a:rPr kumimoji="1" lang="en-US" altLang="ja-JP" sz="1400" b="1">
                <a:solidFill>
                  <a:schemeClr val="tx2"/>
                </a:solidFill>
              </a:rPr>
              <a:t>〜</a:t>
            </a:r>
            <a:endParaRPr kumimoji="1" lang="ja-JP" altLang="en-US" sz="1400" b="1">
              <a:solidFill>
                <a:schemeClr val="tx2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03460902-C5EF-6047-A2E4-961596892383}"/>
              </a:ext>
            </a:extLst>
          </p:cNvPr>
          <p:cNvSpPr txBox="1"/>
          <p:nvPr/>
        </p:nvSpPr>
        <p:spPr>
          <a:xfrm>
            <a:off x="185193" y="1087150"/>
            <a:ext cx="6487611" cy="10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ja-JP" altLang="en-US" sz="1050"/>
              <a:t>イベント開催までに必要となりそうなフレームワーク（考え方の枠組み）をまとめました。</a:t>
            </a:r>
            <a:r>
              <a:rPr kumimoji="1" lang="ja-JP" altLang="en-US" sz="1050" b="1"/>
              <a:t>書き込みながらイベントのイメージを固めていきましょう。</a:t>
            </a:r>
            <a:endParaRPr kumimoji="1" lang="en-US" altLang="ja-JP" sz="1050" b="1"/>
          </a:p>
          <a:p>
            <a:pPr marL="171450" indent="-171450">
              <a:lnSpc>
                <a:spcPct val="150000"/>
              </a:lnSpc>
              <a:buFont typeface="Wingdings" pitchFamily="2" charset="2"/>
              <a:buChar char="n"/>
            </a:pPr>
            <a:r>
              <a:rPr kumimoji="1" lang="ja-JP" altLang="en-US" sz="1050"/>
              <a:t>実際には、</a:t>
            </a:r>
            <a:r>
              <a:rPr kumimoji="1" lang="en-US" altLang="ja-JP" sz="1050"/>
              <a:t>❶〜❻</a:t>
            </a:r>
            <a:r>
              <a:rPr kumimoji="1" lang="ja-JP" altLang="en-US" sz="1050"/>
              <a:t>は別々に考えるわけではなく、進んだり戻ったりしながら全体を調整する必要があります。</a:t>
            </a:r>
          </a:p>
        </p:txBody>
      </p:sp>
      <p:pic>
        <p:nvPicPr>
          <p:cNvPr id="1026" name="Picture 2" descr="Instagramがフラットな新ロゴを発表、カラフルかつシンプルに | 日経クロステック（xTECH）">
            <a:extLst>
              <a:ext uri="{FF2B5EF4-FFF2-40B4-BE49-F238E27FC236}">
                <a16:creationId xmlns:a16="http://schemas.microsoft.com/office/drawing/2014/main" id="{0AC4B4FE-DB32-3445-81C4-34BC8C954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093" y="9169843"/>
            <a:ext cx="603062" cy="33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図 33">
            <a:extLst>
              <a:ext uri="{FF2B5EF4-FFF2-40B4-BE49-F238E27FC236}">
                <a16:creationId xmlns:a16="http://schemas.microsoft.com/office/drawing/2014/main" id="{879AC227-0F92-A34D-B731-DD75D02DD7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08" y="8842257"/>
            <a:ext cx="538271" cy="759912"/>
          </a:xfrm>
          <a:prstGeom prst="rect">
            <a:avLst/>
          </a:prstGeom>
        </p:spPr>
      </p:pic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54E1921-E589-0249-8FA1-A128AB9B6FFC}"/>
              </a:ext>
            </a:extLst>
          </p:cNvPr>
          <p:cNvSpPr txBox="1"/>
          <p:nvPr/>
        </p:nvSpPr>
        <p:spPr>
          <a:xfrm>
            <a:off x="2491789" y="7939938"/>
            <a:ext cx="1870168" cy="884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700"/>
              <a:t>当日の流れをイメージして、必要な物品をリスト化しよう。</a:t>
            </a:r>
            <a:endParaRPr kumimoji="1" lang="en-US" altLang="ja-JP" sz="70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700"/>
              <a:t>抜けがないように、他の人にもみてもらおう。</a:t>
            </a:r>
            <a:endParaRPr kumimoji="1" lang="en-US" altLang="ja-JP" sz="700"/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1" lang="ja-JP" altLang="en-US" sz="700"/>
              <a:t>ルーズリーフやノートに書いてみよう。</a:t>
            </a:r>
            <a:endParaRPr kumimoji="1" lang="en-US" altLang="ja-JP" sz="70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15C049FF-CA15-EE43-9C57-41E195A73B64}"/>
              </a:ext>
            </a:extLst>
          </p:cNvPr>
          <p:cNvSpPr/>
          <p:nvPr/>
        </p:nvSpPr>
        <p:spPr>
          <a:xfrm>
            <a:off x="248014" y="3340204"/>
            <a:ext cx="1956236" cy="21159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角丸四角形 28">
            <a:extLst>
              <a:ext uri="{FF2B5EF4-FFF2-40B4-BE49-F238E27FC236}">
                <a16:creationId xmlns:a16="http://schemas.microsoft.com/office/drawing/2014/main" id="{7533D981-7865-9A4B-849D-F80FA856F405}"/>
              </a:ext>
            </a:extLst>
          </p:cNvPr>
          <p:cNvSpPr/>
          <p:nvPr/>
        </p:nvSpPr>
        <p:spPr>
          <a:xfrm>
            <a:off x="2320722" y="9169843"/>
            <a:ext cx="1074780" cy="215444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/>
              <a:t>その他ヒント</a:t>
            </a:r>
            <a:endParaRPr kumimoji="1" lang="en-US" altLang="ja-JP" sz="1000" b="1"/>
          </a:p>
        </p:txBody>
      </p:sp>
    </p:spTree>
    <p:extLst>
      <p:ext uri="{BB962C8B-B14F-4D97-AF65-F5344CB8AC3E}">
        <p14:creationId xmlns:p14="http://schemas.microsoft.com/office/powerpoint/2010/main" val="889235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339</Words>
  <Application>Microsoft Office PowerPoint</Application>
  <PresentationFormat>A4 210 x 297 mm</PresentationFormat>
  <Paragraphs>133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游ゴシック</vt:lpstr>
      <vt:lpstr>游ゴシック Light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user</dc:creator>
  <cp:lastModifiedBy>企画課1</cp:lastModifiedBy>
  <cp:revision>7</cp:revision>
  <dcterms:modified xsi:type="dcterms:W3CDTF">2022-02-22T02:02:10Z</dcterms:modified>
</cp:coreProperties>
</file>